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handoutMasterIdLst>
    <p:handoutMasterId r:id="rId40"/>
  </p:handoutMasterIdLst>
  <p:sldIdLst>
    <p:sldId id="256" r:id="rId2"/>
    <p:sldId id="257" r:id="rId3"/>
    <p:sldId id="277" r:id="rId4"/>
    <p:sldId id="260" r:id="rId5"/>
    <p:sldId id="259" r:id="rId6"/>
    <p:sldId id="276" r:id="rId7"/>
    <p:sldId id="285" r:id="rId8"/>
    <p:sldId id="261" r:id="rId9"/>
    <p:sldId id="262" r:id="rId10"/>
    <p:sldId id="296" r:id="rId11"/>
    <p:sldId id="297" r:id="rId12"/>
    <p:sldId id="267" r:id="rId13"/>
    <p:sldId id="263" r:id="rId14"/>
    <p:sldId id="298" r:id="rId15"/>
    <p:sldId id="301" r:id="rId16"/>
    <p:sldId id="300" r:id="rId17"/>
    <p:sldId id="302" r:id="rId18"/>
    <p:sldId id="303" r:id="rId19"/>
    <p:sldId id="304" r:id="rId20"/>
    <p:sldId id="305" r:id="rId21"/>
    <p:sldId id="306" r:id="rId22"/>
    <p:sldId id="278" r:id="rId23"/>
    <p:sldId id="269" r:id="rId24"/>
    <p:sldId id="279" r:id="rId25"/>
    <p:sldId id="280" r:id="rId26"/>
    <p:sldId id="281" r:id="rId27"/>
    <p:sldId id="282" r:id="rId28"/>
    <p:sldId id="271" r:id="rId29"/>
    <p:sldId id="274" r:id="rId30"/>
    <p:sldId id="307" r:id="rId31"/>
    <p:sldId id="287" r:id="rId32"/>
    <p:sldId id="288" r:id="rId33"/>
    <p:sldId id="289" r:id="rId34"/>
    <p:sldId id="290" r:id="rId35"/>
    <p:sldId id="291" r:id="rId36"/>
    <p:sldId id="293" r:id="rId37"/>
    <p:sldId id="308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3" d="100"/>
          <a:sy n="63" d="100"/>
        </p:scale>
        <p:origin x="-120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notesMaster" Target="notesMasters/notesMaster1.xml"/><Relationship Id="rId40" Type="http://schemas.openxmlformats.org/officeDocument/2006/relationships/handoutMaster" Target="handoutMasters/handoutMaster1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2EB6FA-00E7-594C-AA11-FE45BBDC6583}" type="datetimeFigureOut">
              <a:rPr lang="en-US" smtClean="0"/>
              <a:t>12/3/15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FD5B64-6BBF-7441-98F2-6EABEB7BCD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5281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EBD157-01A2-654D-A6B7-D1D78F785BDA}" type="datetimeFigureOut">
              <a:rPr lang="en-US" smtClean="0"/>
              <a:t>12/3/15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FB8EB4-5684-3C47-952C-D9B71581A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944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FB8EB4-5684-3C47-952C-D9B71581A08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749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2DF66AD8-BC4A-4004-9882-414398D930CA}" type="datetimeFigureOut">
              <a:rPr lang="en-US" smtClean="0"/>
              <a:t>12/3/15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12/3/15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tabLst/>
              <a:defRPr sz="1800"/>
            </a:lvl6pPr>
            <a:lvl7pPr marL="2290763" indent="-344488">
              <a:tabLst/>
              <a:defRPr sz="1800"/>
            </a:lvl7pPr>
            <a:lvl8pPr marL="2290763" indent="-344488">
              <a:tabLst/>
              <a:defRPr sz="1800"/>
            </a:lvl8pPr>
            <a:lvl9pPr marL="2290763" indent="-344488">
              <a:tabLst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12/3/15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12/3/15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12/3/15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12/3/15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12/3/15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12/3/15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12/3/15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12/3/15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12/3/15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12/3/15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12/3/15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Waterma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2DF66AD8-BC4A-4004-9882-414398D930CA}" type="datetimeFigureOut">
              <a:rPr lang="en-US" smtClean="0"/>
              <a:t>12/3/15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12/3/15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Waterm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12/3/15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12/3/15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12/3/15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12/3/15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12/3/15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22" Type="http://schemas.openxmlformats.org/officeDocument/2006/relationships/image" Target="../media/image6.png"/><Relationship Id="rId23" Type="http://schemas.openxmlformats.org/officeDocument/2006/relationships/image" Target="../media/image7.png"/><Relationship Id="rId24" Type="http://schemas.openxmlformats.org/officeDocument/2006/relationships/image" Target="../media/image8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2DF66AD8-BC4A-4004-9882-414398D930CA}" type="datetimeFigureOut">
              <a:rPr lang="en-US" smtClean="0"/>
              <a:t>12/3/15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Tx/>
        <a:buBlip>
          <a:blip r:embed="rId24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Tx/>
        <a:buBlip>
          <a:blip r:embed="rId23"/>
        </a:buBlip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Bell Ringers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Ceramics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85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Bell Ringer #6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Maria Martinez: Pueblo Native American Indian from San </a:t>
            </a:r>
            <a:r>
              <a:rPr lang="en-US" dirty="0" err="1" smtClean="0"/>
              <a:t>Idlefonso</a:t>
            </a:r>
            <a:r>
              <a:rPr lang="en-US" dirty="0" smtClean="0"/>
              <a:t>. New Mexico.</a:t>
            </a:r>
          </a:p>
          <a:p>
            <a:r>
              <a:rPr lang="en-US" dirty="0" smtClean="0"/>
              <a:t>Her son </a:t>
            </a:r>
            <a:r>
              <a:rPr lang="en-US" dirty="0" err="1" smtClean="0"/>
              <a:t>Popovi</a:t>
            </a:r>
            <a:r>
              <a:rPr lang="en-US" dirty="0" smtClean="0"/>
              <a:t> De and her created the black on black matte pottery</a:t>
            </a:r>
          </a:p>
          <a:p>
            <a:r>
              <a:rPr lang="en-US" dirty="0" smtClean="0"/>
              <a:t>Famous for coil building all of her pots and firing her own pottery in ‘pit’ fires.</a:t>
            </a:r>
          </a:p>
          <a:p>
            <a:r>
              <a:rPr lang="en-US" dirty="0" smtClean="0"/>
              <a:t>Born 1887  Died 1980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866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Bell Ringer #7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600"/>
            <a:ext cx="7313613" cy="4419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Ken Price: 1935 -2012 Contemporary artist</a:t>
            </a:r>
          </a:p>
          <a:p>
            <a:pPr marL="0" indent="0">
              <a:buNone/>
            </a:pPr>
            <a:r>
              <a:rPr lang="en-US" dirty="0" smtClean="0"/>
              <a:t>Built with coils to sculpt very large abstract shapes. Also was a printmaker and often his prints coincided with his sculpture.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17824"/>
            <a:ext cx="3111500" cy="260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5857" y="4117824"/>
            <a:ext cx="3124200" cy="2603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6006" y="3175000"/>
            <a:ext cx="3111500" cy="261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475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Bell </a:t>
            </a:r>
            <a:r>
              <a:rPr lang="en-US" sz="3000" smtClean="0"/>
              <a:t>Ringer #8</a:t>
            </a:r>
            <a:br>
              <a:rPr lang="en-US" sz="3000" smtClean="0"/>
            </a:br>
            <a:r>
              <a:rPr lang="en-US" smtClean="0"/>
              <a:t>What </a:t>
            </a:r>
            <a:r>
              <a:rPr lang="en-US" dirty="0" smtClean="0"/>
              <a:t>is an Art Critique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Describes: describe the artwork as if you are explaining in detail to someone who cannot see the work.</a:t>
            </a:r>
          </a:p>
          <a:p>
            <a:r>
              <a:rPr lang="en-US" dirty="0" smtClean="0"/>
              <a:t>Analyzes: Using the elements and principles of art, you analyze the structure of the piece. </a:t>
            </a:r>
          </a:p>
          <a:p>
            <a:r>
              <a:rPr lang="en-US" dirty="0" smtClean="0"/>
              <a:t>Interpret: Answers the question ‘What is going on in the artwork?’</a:t>
            </a:r>
          </a:p>
          <a:p>
            <a:r>
              <a:rPr lang="en-US" dirty="0" smtClean="0"/>
              <a:t>Decides: Do you like this piece, why or why not?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442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313613" cy="1133231"/>
          </a:xfrm>
        </p:spPr>
        <p:txBody>
          <a:bodyPr/>
          <a:lstStyle/>
          <a:p>
            <a:r>
              <a:rPr lang="en-US" sz="2500" dirty="0" smtClean="0"/>
              <a:t>Bell Ringer #9</a:t>
            </a:r>
            <a:br>
              <a:rPr lang="en-US" sz="2500" dirty="0" smtClean="0"/>
            </a:br>
            <a:r>
              <a:rPr lang="en-US" sz="2500" dirty="0" smtClean="0"/>
              <a:t>Leave space between for drawing and writing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937846"/>
            <a:ext cx="7313613" cy="566615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u="sng" dirty="0" smtClean="0"/>
              <a:t>Elements and Principles of Art</a:t>
            </a:r>
          </a:p>
          <a:p>
            <a:pPr marL="0" indent="0">
              <a:buNone/>
            </a:pPr>
            <a:r>
              <a:rPr lang="en-US" u="sng" dirty="0" smtClean="0"/>
              <a:t>Elements:</a:t>
            </a:r>
            <a:r>
              <a:rPr lang="en-US" dirty="0" smtClean="0"/>
              <a:t>				</a:t>
            </a:r>
            <a:r>
              <a:rPr lang="en-US" u="sng" dirty="0" smtClean="0"/>
              <a:t>Principles:</a:t>
            </a:r>
          </a:p>
          <a:p>
            <a:pPr marL="0" indent="0">
              <a:buNone/>
            </a:pPr>
            <a:r>
              <a:rPr lang="en-US" dirty="0" smtClean="0"/>
              <a:t>Line					Focal Point</a:t>
            </a:r>
          </a:p>
          <a:p>
            <a:pPr marL="0" indent="0">
              <a:buNone/>
            </a:pPr>
            <a:r>
              <a:rPr lang="en-US" dirty="0" smtClean="0"/>
              <a:t>Shape					Balance</a:t>
            </a:r>
          </a:p>
          <a:p>
            <a:pPr marL="0" indent="0">
              <a:buNone/>
            </a:pPr>
            <a:r>
              <a:rPr lang="en-US" dirty="0" smtClean="0"/>
              <a:t>Value					Movement</a:t>
            </a:r>
          </a:p>
          <a:p>
            <a:pPr marL="0" indent="0">
              <a:buNone/>
            </a:pPr>
            <a:r>
              <a:rPr lang="en-US" dirty="0" smtClean="0"/>
              <a:t>Color					Repetition/Variation</a:t>
            </a:r>
          </a:p>
          <a:p>
            <a:pPr marL="0" indent="0">
              <a:buNone/>
            </a:pPr>
            <a:r>
              <a:rPr lang="en-US" dirty="0" smtClean="0"/>
              <a:t>Texture					Unity/Harmony</a:t>
            </a:r>
          </a:p>
          <a:p>
            <a:pPr marL="0" indent="0">
              <a:buNone/>
            </a:pPr>
            <a:r>
              <a:rPr lang="en-US" dirty="0" smtClean="0"/>
              <a:t>Form					Pattern</a:t>
            </a:r>
          </a:p>
          <a:p>
            <a:pPr marL="0" indent="0">
              <a:buNone/>
            </a:pPr>
            <a:r>
              <a:rPr lang="en-US" dirty="0" smtClean="0"/>
              <a:t>Space</a:t>
            </a:r>
          </a:p>
        </p:txBody>
      </p:sp>
    </p:spTree>
    <p:extLst>
      <p:ext uri="{BB962C8B-B14F-4D97-AF65-F5344CB8AC3E}">
        <p14:creationId xmlns:p14="http://schemas.microsoft.com/office/powerpoint/2010/main" val="2163826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313613" cy="930202"/>
          </a:xfrm>
        </p:spPr>
        <p:txBody>
          <a:bodyPr/>
          <a:lstStyle/>
          <a:p>
            <a:r>
              <a:rPr lang="en-US" sz="3500" dirty="0" smtClean="0"/>
              <a:t>Bell Ringer #10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600" dirty="0" smtClean="0"/>
              <a:t>Write and draw the examples:</a:t>
            </a: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30203"/>
            <a:ext cx="9144000" cy="5927798"/>
          </a:xfrm>
        </p:spPr>
        <p:txBody>
          <a:bodyPr>
            <a:normAutofit/>
          </a:bodyPr>
          <a:lstStyle/>
          <a:p>
            <a:r>
              <a:rPr lang="en-US" dirty="0" smtClean="0"/>
              <a:t>Line: Includes organic and geometric lines.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Shape: Includes organic and geometric shapes. Also referred to as regular and irregular shapes.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Value: Includes all values between black and white as well as black and white. Most value scales have about 10 gradients of the gray scale.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9553" y="930203"/>
            <a:ext cx="2493578" cy="13364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29133"/>
          <a:stretch/>
        </p:blipFill>
        <p:spPr>
          <a:xfrm>
            <a:off x="4467539" y="2647497"/>
            <a:ext cx="2297061" cy="1627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r="10366" b="21365"/>
          <a:stretch/>
        </p:blipFill>
        <p:spPr>
          <a:xfrm>
            <a:off x="1834390" y="5434610"/>
            <a:ext cx="1839978" cy="12199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t="82047"/>
          <a:stretch/>
        </p:blipFill>
        <p:spPr>
          <a:xfrm>
            <a:off x="4467539" y="5662568"/>
            <a:ext cx="3760474" cy="510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555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313613" cy="916135"/>
          </a:xfrm>
        </p:spPr>
        <p:txBody>
          <a:bodyPr/>
          <a:lstStyle/>
          <a:p>
            <a:r>
              <a:rPr lang="en-US" sz="2600" dirty="0" smtClean="0"/>
              <a:t>Bell Ringer #11</a:t>
            </a: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6135"/>
            <a:ext cx="9144000" cy="5941865"/>
          </a:xfrm>
        </p:spPr>
        <p:txBody>
          <a:bodyPr>
            <a:normAutofit/>
          </a:bodyPr>
          <a:lstStyle/>
          <a:p>
            <a:r>
              <a:rPr lang="en-US" dirty="0"/>
              <a:t>Color: All colors except black and white. Usually references color schemes such as monochromatic, analogous, complementary, Secondary, Primary, etc. </a:t>
            </a:r>
            <a:endParaRPr lang="en-US" dirty="0" smtClean="0"/>
          </a:p>
          <a:p>
            <a:r>
              <a:rPr lang="en-US" dirty="0" smtClean="0"/>
              <a:t>Texture</a:t>
            </a:r>
            <a:r>
              <a:rPr lang="en-US" dirty="0"/>
              <a:t>: Refers to how something either feels, or looks like it feels. 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dirty="0"/>
              <a:t>Form: Refers to the 3-Dimensional appearance of an object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dirty="0"/>
              <a:t>Space: Refers to positive/negative space within an artwork. Positive being the subject or foreground of a work of art, the Negative being the background or unimportant pieces of a work.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746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Bell Ringer #12</a:t>
            </a:r>
            <a:br>
              <a:rPr lang="en-US" sz="3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3000" dirty="0" smtClean="0"/>
              <a:t>The FOCAL POINT/AREA OF EMPHASIS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682" y="1735138"/>
            <a:ext cx="8625317" cy="5122862"/>
          </a:xfrm>
        </p:spPr>
        <p:txBody>
          <a:bodyPr>
            <a:normAutofit/>
          </a:bodyPr>
          <a:lstStyle/>
          <a:p>
            <a:r>
              <a:rPr lang="en-US" dirty="0" smtClean="0"/>
              <a:t>Created by the area of greatest contrast</a:t>
            </a:r>
          </a:p>
          <a:p>
            <a:r>
              <a:rPr lang="en-US" dirty="0" smtClean="0"/>
              <a:t>Contrast means differences…..</a:t>
            </a:r>
          </a:p>
          <a:p>
            <a:r>
              <a:rPr lang="en-US" dirty="0" smtClean="0"/>
              <a:t>When applying the elements: a contrast of two elements creates the focal point.</a:t>
            </a:r>
          </a:p>
          <a:p>
            <a:r>
              <a:rPr lang="en-US" dirty="0" smtClean="0"/>
              <a:t>EXAMPLES: </a:t>
            </a:r>
          </a:p>
          <a:p>
            <a:pPr marL="792163" lvl="2" indent="0">
              <a:buNone/>
            </a:pPr>
            <a:r>
              <a:rPr lang="en-US" dirty="0" smtClean="0"/>
              <a:t>Value= black and white</a:t>
            </a:r>
          </a:p>
          <a:p>
            <a:pPr marL="792163" lvl="2" indent="0">
              <a:buNone/>
            </a:pPr>
            <a:r>
              <a:rPr lang="en-US" dirty="0" smtClean="0"/>
              <a:t>Color = complementary colors (red/green, blue/orange)</a:t>
            </a:r>
          </a:p>
          <a:p>
            <a:pPr marL="792163" lvl="2" indent="0">
              <a:buNone/>
            </a:pPr>
            <a:r>
              <a:rPr lang="en-US" dirty="0" smtClean="0"/>
              <a:t>Texture = smooth, rough or prickly</a:t>
            </a:r>
          </a:p>
          <a:p>
            <a:pPr marL="792163" lvl="2" indent="0">
              <a:buNone/>
            </a:pPr>
            <a:r>
              <a:rPr lang="en-US" dirty="0" smtClean="0"/>
              <a:t>Line = thick or thin, straight or jagged</a:t>
            </a:r>
          </a:p>
          <a:p>
            <a:pPr marL="792163" lvl="2" indent="0">
              <a:buNone/>
            </a:pPr>
            <a:r>
              <a:rPr lang="en-US" dirty="0" smtClean="0"/>
              <a:t>Shape= circle and irregular shape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131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28600"/>
            <a:ext cx="7313613" cy="707300"/>
          </a:xfrm>
        </p:spPr>
        <p:txBody>
          <a:bodyPr/>
          <a:lstStyle/>
          <a:p>
            <a:r>
              <a:rPr lang="en-US" sz="3000" dirty="0" smtClean="0"/>
              <a:t>Bell Ringer #13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5900"/>
            <a:ext cx="9144000" cy="57548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Balance: The equal distribution of visual weight. Occurs around a vertical axis; our eyes require the visual weight to be equal on the two sides of the axis. </a:t>
            </a:r>
          </a:p>
          <a:p>
            <a:pPr marL="0" indent="0" algn="ctr">
              <a:buNone/>
            </a:pPr>
            <a:r>
              <a:rPr lang="en-US" dirty="0" smtClean="0"/>
              <a:t>2 Kinds:</a:t>
            </a:r>
          </a:p>
          <a:p>
            <a:pPr>
              <a:buFont typeface="Arial"/>
              <a:buChar char="•"/>
            </a:pPr>
            <a:r>
              <a:rPr lang="en-US" dirty="0" smtClean="0"/>
              <a:t>Symmetrical/Formal Balance: Achieves balance by repetition.  Mirror image on both sides of the axis line.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Asymmetrical/Informal Balance: Achieves balance through contrast. Involves different elements that have equal visual weight; the weight is equal but the elements are not.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879" y="3321114"/>
            <a:ext cx="949393" cy="9451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1369" y="5394444"/>
            <a:ext cx="3216644" cy="1344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207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313613" cy="972273"/>
          </a:xfrm>
        </p:spPr>
        <p:txBody>
          <a:bodyPr/>
          <a:lstStyle/>
          <a:p>
            <a:r>
              <a:rPr lang="en-US" sz="3000" dirty="0"/>
              <a:t>Bell Ringer #</a:t>
            </a:r>
            <a:r>
              <a:rPr lang="en-US" sz="3000" dirty="0" smtClean="0"/>
              <a:t>14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534" y="972273"/>
            <a:ext cx="8652814" cy="4818927"/>
          </a:xfrm>
        </p:spPr>
        <p:txBody>
          <a:bodyPr>
            <a:normAutofit/>
          </a:bodyPr>
          <a:lstStyle/>
          <a:p>
            <a:r>
              <a:rPr lang="en-US" sz="3000" dirty="0" smtClean="0"/>
              <a:t>Unity is the relationship among the elements of a visual that helps all the elements function together. Unity gives a sense of oneness to a visual image. It helps organize a visual image, facilitating interpretation and understanding.</a:t>
            </a:r>
          </a:p>
          <a:p>
            <a:pPr marL="0" indent="0">
              <a:buNone/>
            </a:pPr>
            <a:endParaRPr lang="en-US" sz="3000" dirty="0" smtClean="0"/>
          </a:p>
          <a:p>
            <a:pPr marL="0" indent="0">
              <a:lnSpc>
                <a:spcPct val="50000"/>
              </a:lnSpc>
              <a:buNone/>
            </a:pPr>
            <a:r>
              <a:rPr lang="en-US" sz="3000" dirty="0" smtClean="0"/>
              <a:t>Question: Which 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3000" dirty="0"/>
              <a:t>e</a:t>
            </a:r>
            <a:r>
              <a:rPr lang="en-US" sz="3000" dirty="0" smtClean="0"/>
              <a:t>lement is unifying this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3000" dirty="0" smtClean="0"/>
              <a:t>Piece?</a:t>
            </a:r>
            <a:endParaRPr lang="en-US" sz="3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9135" y="3467008"/>
            <a:ext cx="4144142" cy="3092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021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421877"/>
          </a:xfrm>
        </p:spPr>
        <p:txBody>
          <a:bodyPr/>
          <a:lstStyle/>
          <a:p>
            <a:r>
              <a:rPr lang="en-US" sz="3000" dirty="0" smtClean="0"/>
              <a:t>Bell Ringer #15</a:t>
            </a:r>
            <a:endParaRPr lang="en-US" sz="3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8406" b="8406"/>
          <a:stretch>
            <a:fillRect/>
          </a:stretch>
        </p:blipFill>
        <p:spPr>
          <a:xfrm>
            <a:off x="534687" y="4531493"/>
            <a:ext cx="3317515" cy="18398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3357" y="4343335"/>
            <a:ext cx="2861763" cy="202802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14399" y="1583672"/>
            <a:ext cx="7781366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 smtClean="0"/>
              <a:t>Movement</a:t>
            </a:r>
            <a:r>
              <a:rPr lang="en-US" sz="2600" dirty="0"/>
              <a:t>: </a:t>
            </a:r>
            <a:r>
              <a:rPr lang="en-US" sz="2600" dirty="0" smtClean="0"/>
              <a:t>Principle of Design/Art. It is </a:t>
            </a:r>
            <a:r>
              <a:rPr lang="en-US" sz="2600" dirty="0"/>
              <a:t>the path the viewer’s eye takes through the artwork, often to a focal area. It can be directed along lines, edges, shapes and color. Movement is closely tied to rhythm.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9205" y="3276443"/>
            <a:ext cx="2395235" cy="1671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924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91980"/>
            <a:ext cx="7313613" cy="868362"/>
          </a:xfrm>
        </p:spPr>
        <p:txBody>
          <a:bodyPr/>
          <a:lstStyle/>
          <a:p>
            <a:r>
              <a:rPr lang="en-US" dirty="0" smtClean="0"/>
              <a:t>Directions:	First 10 minutes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539" y="2187881"/>
            <a:ext cx="8616461" cy="570565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Pick a seat…. Do NOT move chairs, rather move yourself to an open seat. </a:t>
            </a:r>
            <a:r>
              <a:rPr lang="en-US" sz="2800" dirty="0"/>
              <a:t>Try to pick somewhere you will be able to pay attention, but also want to stay for the term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Introduce yourself to your neighbors….yes everyone.</a:t>
            </a:r>
          </a:p>
          <a:p>
            <a:r>
              <a:rPr lang="en-US" sz="2800" dirty="0" smtClean="0"/>
              <a:t>Tell them one unique fact about yourself.</a:t>
            </a:r>
          </a:p>
        </p:txBody>
      </p:sp>
    </p:spTree>
    <p:extLst>
      <p:ext uri="{BB962C8B-B14F-4D97-AF65-F5344CB8AC3E}">
        <p14:creationId xmlns:p14="http://schemas.microsoft.com/office/powerpoint/2010/main" val="948176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1445"/>
            <a:ext cx="7313613" cy="1202062"/>
          </a:xfrm>
        </p:spPr>
        <p:txBody>
          <a:bodyPr/>
          <a:lstStyle/>
          <a:p>
            <a:r>
              <a:rPr lang="en-US" sz="2500" dirty="0" smtClean="0"/>
              <a:t>Bell Ringer #16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Repetition and Variation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83507"/>
            <a:ext cx="7313613" cy="4407693"/>
          </a:xfrm>
        </p:spPr>
        <p:txBody>
          <a:bodyPr/>
          <a:lstStyle/>
          <a:p>
            <a:r>
              <a:rPr lang="en-US" dirty="0" smtClean="0"/>
              <a:t>Principle of art</a:t>
            </a:r>
          </a:p>
          <a:p>
            <a:r>
              <a:rPr lang="en-US" dirty="0" smtClean="0"/>
              <a:t>Repetition is the repeating of an element, and variation is changing the repeated item in some way to make it more visually interesting.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2564" y="3330172"/>
            <a:ext cx="3170114" cy="7718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7038" y="3330172"/>
            <a:ext cx="3024218" cy="7363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7446" y="4400007"/>
            <a:ext cx="1791194" cy="22569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2564" y="4377327"/>
            <a:ext cx="1524869" cy="21088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87622" y="4590323"/>
            <a:ext cx="3296607" cy="1653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381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 smtClean="0"/>
              <a:t>Bell Ringer #17</a:t>
            </a:r>
            <a:br>
              <a:rPr lang="en-US" sz="2600" dirty="0" smtClean="0"/>
            </a:br>
            <a:r>
              <a:rPr lang="en-US" sz="3600" dirty="0" smtClean="0"/>
              <a:t>Pattern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Principle of Art</a:t>
            </a:r>
          </a:p>
          <a:p>
            <a:r>
              <a:rPr lang="en-US" dirty="0" smtClean="0"/>
              <a:t>Pattern refers to the repetition or reoccurrence of a design element, exact or varied, which establishes a visual beat.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6972" y="3627396"/>
            <a:ext cx="2163928" cy="25967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632" y="3761918"/>
            <a:ext cx="2134452" cy="25509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3676" y="4039705"/>
            <a:ext cx="2643173" cy="1982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21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1231900"/>
          </a:xfrm>
        </p:spPr>
        <p:txBody>
          <a:bodyPr/>
          <a:lstStyle/>
          <a:p>
            <a:r>
              <a:rPr lang="en-US" sz="3200" dirty="0" smtClean="0"/>
              <a:t>Bell Ringer #18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sz="4000" i="1" dirty="0" smtClean="0"/>
              <a:t>Write down the following questions, then wait for further instruction.</a:t>
            </a:r>
            <a:endParaRPr lang="en-US" sz="40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461846"/>
            <a:ext cx="7313613" cy="3966308"/>
          </a:xfrm>
        </p:spPr>
        <p:txBody>
          <a:bodyPr>
            <a:normAutofit/>
          </a:bodyPr>
          <a:lstStyle/>
          <a:p>
            <a:r>
              <a:rPr lang="en-US" sz="4000" dirty="0" smtClean="0"/>
              <a:t>Which element/s do you see being used in this artwork?</a:t>
            </a:r>
          </a:p>
          <a:p>
            <a:r>
              <a:rPr lang="en-US" sz="4000" dirty="0" smtClean="0"/>
              <a:t>What principles are being used?</a:t>
            </a:r>
          </a:p>
          <a:p>
            <a:r>
              <a:rPr lang="en-US" sz="4000" dirty="0" smtClean="0"/>
              <a:t>How does this painting make you feel?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259139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1606916"/>
          </a:xfrm>
        </p:spPr>
        <p:txBody>
          <a:bodyPr/>
          <a:lstStyle/>
          <a:p>
            <a:r>
              <a:rPr lang="en-US" sz="3200" dirty="0" smtClean="0"/>
              <a:t>Please take 30 seconds to study this artwork</a:t>
            </a:r>
            <a:r>
              <a:rPr lang="en-US" sz="3200" dirty="0"/>
              <a:t> </a:t>
            </a:r>
            <a:r>
              <a:rPr lang="en-US" sz="3200" dirty="0" smtClean="0"/>
              <a:t> ‘Guernica’ by Pablo Picasso and then answer the questions from the previous slide.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9565" r="9565"/>
          <a:stretch>
            <a:fillRect/>
          </a:stretch>
        </p:blipFill>
        <p:spPr>
          <a:xfrm>
            <a:off x="1559170" y="2512680"/>
            <a:ext cx="6334369" cy="3512982"/>
          </a:xfrm>
        </p:spPr>
      </p:pic>
    </p:spTree>
    <p:extLst>
      <p:ext uri="{BB962C8B-B14F-4D97-AF65-F5344CB8AC3E}">
        <p14:creationId xmlns:p14="http://schemas.microsoft.com/office/powerpoint/2010/main" val="938726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0"/>
            <a:ext cx="6057604" cy="1371600"/>
          </a:xfrm>
        </p:spPr>
        <p:txBody>
          <a:bodyPr/>
          <a:lstStyle/>
          <a:p>
            <a:r>
              <a:rPr lang="en-US" sz="3000" dirty="0" smtClean="0"/>
              <a:t>Bell Ringer #19</a:t>
            </a:r>
            <a:br>
              <a:rPr lang="en-US" sz="3000" dirty="0" smtClean="0"/>
            </a:br>
            <a:r>
              <a:rPr lang="en-US" dirty="0" smtClean="0"/>
              <a:t>Study the picture 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l="-17428" r="-17428"/>
          <a:stretch>
            <a:fillRect/>
          </a:stretch>
        </p:blipFill>
        <p:spPr>
          <a:xfrm>
            <a:off x="914401" y="1951041"/>
            <a:ext cx="8848774" cy="4906959"/>
          </a:xfrm>
        </p:spPr>
      </p:pic>
    </p:spTree>
    <p:extLst>
      <p:ext uri="{BB962C8B-B14F-4D97-AF65-F5344CB8AC3E}">
        <p14:creationId xmlns:p14="http://schemas.microsoft.com/office/powerpoint/2010/main" val="5541837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Corner Vote: What’s the focal point?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540000"/>
            <a:ext cx="7313613" cy="3251200"/>
          </a:xfrm>
        </p:spPr>
        <p:txBody>
          <a:bodyPr/>
          <a:lstStyle/>
          <a:p>
            <a:r>
              <a:rPr lang="en-US" dirty="0" smtClean="0"/>
              <a:t>Corner 1: The man in the pothole?</a:t>
            </a:r>
          </a:p>
          <a:p>
            <a:r>
              <a:rPr lang="en-US" dirty="0" smtClean="0"/>
              <a:t>Corner 2: The man falling?</a:t>
            </a:r>
          </a:p>
          <a:p>
            <a:r>
              <a:rPr lang="en-US" dirty="0" smtClean="0"/>
              <a:t>Corner 3: The man that’s falling….. His face?</a:t>
            </a:r>
          </a:p>
          <a:p>
            <a:r>
              <a:rPr lang="en-US" dirty="0" smtClean="0"/>
              <a:t>Corner 4: The foot that’s in the air?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612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Bell Ringer #20</a:t>
            </a:r>
            <a:br>
              <a:rPr lang="en-US" sz="3000" dirty="0" smtClean="0"/>
            </a:br>
            <a:r>
              <a:rPr lang="en-US" sz="3000" dirty="0" smtClean="0"/>
              <a:t>Sketch the sculpture</a:t>
            </a:r>
            <a:endParaRPr lang="en-US" sz="3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9995" r="-9995"/>
          <a:stretch>
            <a:fillRect/>
          </a:stretch>
        </p:blipFill>
        <p:spPr>
          <a:xfrm>
            <a:off x="270232" y="1748636"/>
            <a:ext cx="8588635" cy="4763177"/>
          </a:xfrm>
        </p:spPr>
      </p:pic>
    </p:spTree>
    <p:extLst>
      <p:ext uri="{BB962C8B-B14F-4D97-AF65-F5344CB8AC3E}">
        <p14:creationId xmlns:p14="http://schemas.microsoft.com/office/powerpoint/2010/main" val="1784870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600"/>
            <a:ext cx="7313613" cy="5236537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AutoNum type="arabicPeriod"/>
            </a:pPr>
            <a:r>
              <a:rPr lang="en-US" dirty="0" smtClean="0"/>
              <a:t>What’s the focal point?</a:t>
            </a:r>
          </a:p>
          <a:p>
            <a:pPr marL="457200" indent="-457200">
              <a:buAutoNum type="alphaLcPeriod"/>
            </a:pPr>
            <a:r>
              <a:rPr lang="en-US" dirty="0" smtClean="0"/>
              <a:t>Face</a:t>
            </a:r>
          </a:p>
          <a:p>
            <a:pPr marL="457200" indent="-457200">
              <a:buAutoNum type="alphaLcPeriod"/>
            </a:pPr>
            <a:r>
              <a:rPr lang="en-US" dirty="0" smtClean="0"/>
              <a:t>Shoe</a:t>
            </a:r>
          </a:p>
          <a:p>
            <a:pPr marL="457200" indent="-457200">
              <a:buAutoNum type="alphaLcPeriod"/>
            </a:pPr>
            <a:r>
              <a:rPr lang="en-US" dirty="0" smtClean="0"/>
              <a:t>Hands</a:t>
            </a:r>
          </a:p>
          <a:p>
            <a:pPr marL="457200" indent="-457200">
              <a:buAutoNum type="alphaLcPeriod"/>
            </a:pPr>
            <a:r>
              <a:rPr lang="en-US" dirty="0" smtClean="0"/>
              <a:t>Table</a:t>
            </a:r>
          </a:p>
          <a:p>
            <a:pPr marL="0" indent="0">
              <a:buNone/>
            </a:pPr>
            <a:r>
              <a:rPr lang="en-US" dirty="0" smtClean="0"/>
              <a:t>2. Which element is creating the focal Point?</a:t>
            </a:r>
          </a:p>
          <a:p>
            <a:pPr marL="457200" indent="-457200">
              <a:buAutoNum type="alphaLcPeriod"/>
            </a:pPr>
            <a:r>
              <a:rPr lang="en-US" dirty="0" smtClean="0"/>
              <a:t>Color</a:t>
            </a:r>
          </a:p>
          <a:p>
            <a:pPr marL="457200" indent="-457200">
              <a:buAutoNum type="alphaLcPeriod"/>
            </a:pPr>
            <a:r>
              <a:rPr lang="en-US" dirty="0" smtClean="0"/>
              <a:t>Space</a:t>
            </a:r>
          </a:p>
          <a:p>
            <a:pPr marL="457200" indent="-457200">
              <a:buAutoNum type="alphaLcPeriod"/>
            </a:pPr>
            <a:r>
              <a:rPr lang="en-US" dirty="0" smtClean="0"/>
              <a:t>Value</a:t>
            </a:r>
          </a:p>
          <a:p>
            <a:pPr marL="457200" indent="-457200">
              <a:buAutoNum type="alphaLcPeriod"/>
            </a:pPr>
            <a:r>
              <a:rPr lang="en-US" dirty="0" smtClean="0"/>
              <a:t>Texture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943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6307"/>
            <a:ext cx="7313613" cy="2360369"/>
          </a:xfrm>
        </p:spPr>
        <p:txBody>
          <a:bodyPr/>
          <a:lstStyle/>
          <a:p>
            <a:pPr algn="l"/>
            <a:r>
              <a:rPr lang="en-US" sz="2300" dirty="0" smtClean="0"/>
              <a:t>Bell Ringer #21</a:t>
            </a:r>
            <a:br>
              <a:rPr lang="en-US" sz="2300" dirty="0" smtClean="0"/>
            </a:br>
            <a:r>
              <a:rPr lang="en-US" sz="3000" i="1" dirty="0" smtClean="0"/>
              <a:t>1. Sketch the following artwork:</a:t>
            </a:r>
            <a:br>
              <a:rPr lang="en-US" sz="3000" i="1" dirty="0" smtClean="0"/>
            </a:br>
            <a:r>
              <a:rPr lang="en-US" sz="3000" i="1" dirty="0" smtClean="0"/>
              <a:t/>
            </a:r>
            <a:br>
              <a:rPr lang="en-US" sz="3000" i="1" dirty="0" smtClean="0"/>
            </a:br>
            <a:r>
              <a:rPr lang="en-US" sz="3000" i="1" dirty="0" smtClean="0"/>
              <a:t> </a:t>
            </a:r>
            <a:r>
              <a:rPr lang="en-US" sz="3000" dirty="0" smtClean="0"/>
              <a:t>‘</a:t>
            </a:r>
            <a:r>
              <a:rPr lang="en-US" sz="2500" dirty="0" err="1" smtClean="0"/>
              <a:t>Spoonbridge</a:t>
            </a:r>
            <a:r>
              <a:rPr lang="en-US" sz="2500" dirty="0" smtClean="0"/>
              <a:t> and Cherry’ by </a:t>
            </a:r>
            <a:r>
              <a:rPr lang="en-US" sz="2500" dirty="0" err="1" smtClean="0"/>
              <a:t>Claes</a:t>
            </a:r>
            <a:r>
              <a:rPr lang="en-US" sz="2500" dirty="0" smtClean="0"/>
              <a:t> Oldenburg, and </a:t>
            </a:r>
            <a:r>
              <a:rPr lang="en-US" sz="2500" dirty="0" err="1" smtClean="0"/>
              <a:t>Coosje</a:t>
            </a:r>
            <a:r>
              <a:rPr lang="en-US" sz="2500" dirty="0" smtClean="0"/>
              <a:t> Van </a:t>
            </a:r>
            <a:r>
              <a:rPr lang="en-US" sz="2500" dirty="0" err="1" smtClean="0"/>
              <a:t>Bruggen</a:t>
            </a:r>
            <a:r>
              <a:rPr lang="en-US" sz="2500" dirty="0" smtClean="0"/>
              <a:t> </a:t>
            </a:r>
            <a:endParaRPr lang="en-US" sz="25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t="8144" b="8144"/>
          <a:stretch>
            <a:fillRect/>
          </a:stretch>
        </p:blipFill>
        <p:spPr>
          <a:xfrm>
            <a:off x="914400" y="2516677"/>
            <a:ext cx="7313613" cy="4056062"/>
          </a:xfrm>
        </p:spPr>
      </p:pic>
    </p:spTree>
    <p:extLst>
      <p:ext uri="{BB962C8B-B14F-4D97-AF65-F5344CB8AC3E}">
        <p14:creationId xmlns:p14="http://schemas.microsoft.com/office/powerpoint/2010/main" val="127117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principle would you use to describe this piece?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207846"/>
            <a:ext cx="7313613" cy="3583354"/>
          </a:xfrm>
        </p:spPr>
        <p:txBody>
          <a:bodyPr>
            <a:normAutofit/>
          </a:bodyPr>
          <a:lstStyle/>
          <a:p>
            <a:r>
              <a:rPr lang="en-US" sz="4000" dirty="0" smtClean="0"/>
              <a:t>Movement</a:t>
            </a:r>
          </a:p>
          <a:p>
            <a:r>
              <a:rPr lang="en-US" sz="4000" dirty="0" smtClean="0"/>
              <a:t>Unity</a:t>
            </a:r>
          </a:p>
          <a:p>
            <a:r>
              <a:rPr lang="en-US" sz="4000" dirty="0" smtClean="0"/>
              <a:t>Pattern</a:t>
            </a:r>
          </a:p>
          <a:p>
            <a:r>
              <a:rPr lang="en-US" sz="4000" smtClean="0"/>
              <a:t>Emphasis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112629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Directions: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4000" dirty="0" smtClean="0"/>
              <a:t>Take 5 blank papers from pile on your table.</a:t>
            </a:r>
          </a:p>
          <a:p>
            <a:r>
              <a:rPr lang="en-US" sz="4000" dirty="0" smtClean="0"/>
              <a:t>Take 1 cover sheet</a:t>
            </a:r>
          </a:p>
          <a:p>
            <a:r>
              <a:rPr lang="en-US" sz="4000" dirty="0" smtClean="0"/>
              <a:t>Staple 2x on the side like a book</a:t>
            </a:r>
          </a:p>
          <a:p>
            <a:r>
              <a:rPr lang="en-US" sz="4000" dirty="0" smtClean="0"/>
              <a:t>Fill out the cover page</a:t>
            </a:r>
          </a:p>
          <a:p>
            <a:r>
              <a:rPr lang="en-US" sz="4000" dirty="0" smtClean="0"/>
              <a:t>Wait for further instruction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686790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62026"/>
            <a:ext cx="7313613" cy="846542"/>
          </a:xfrm>
        </p:spPr>
        <p:txBody>
          <a:bodyPr/>
          <a:lstStyle/>
          <a:p>
            <a:r>
              <a:rPr lang="en-US" dirty="0" smtClean="0"/>
              <a:t>Bell Ringer #22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108568"/>
            <a:ext cx="7571958" cy="528081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Low Fire Glaze:</a:t>
            </a:r>
          </a:p>
          <a:p>
            <a:r>
              <a:rPr lang="en-US" dirty="0" smtClean="0"/>
              <a:t>Doesn’t run, paint all the way to bottom</a:t>
            </a:r>
          </a:p>
          <a:p>
            <a:r>
              <a:rPr lang="en-US" dirty="0" smtClean="0"/>
              <a:t>Paint 3-5 coats</a:t>
            </a:r>
          </a:p>
          <a:p>
            <a:r>
              <a:rPr lang="en-US" dirty="0" smtClean="0"/>
              <a:t>Paint in opposite directions on each new layer</a:t>
            </a:r>
          </a:p>
          <a:p>
            <a:r>
              <a:rPr lang="en-US" dirty="0" smtClean="0"/>
              <a:t>Once you start a layer – don’t stop until the entire layer is done</a:t>
            </a:r>
          </a:p>
          <a:p>
            <a:r>
              <a:rPr lang="en-US" dirty="0" smtClean="0"/>
              <a:t>Glaze is like watercolor in that the dark will show under a lighter color, so paint in each area like a paint by number</a:t>
            </a:r>
          </a:p>
          <a:p>
            <a:r>
              <a:rPr lang="en-US" dirty="0" smtClean="0"/>
              <a:t>The clear glaze runs – so don’t put more than 2 layers</a:t>
            </a:r>
          </a:p>
          <a:p>
            <a:r>
              <a:rPr lang="en-US" dirty="0" smtClean="0"/>
              <a:t>High fire and low fire glaze CANNOT be mixed together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6134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Bell Ringer #23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1. Describe this work of art: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8034" r="-1803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219144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2. Analyze this work of art:</a:t>
            </a:r>
            <a:br>
              <a:rPr lang="en-US" sz="3000" dirty="0" smtClean="0"/>
            </a:br>
            <a:r>
              <a:rPr lang="en-US" sz="3000" dirty="0" smtClean="0"/>
              <a:t>(practice using the elements and principles)</a:t>
            </a:r>
            <a:endParaRPr lang="en-US" sz="3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8034" r="-1803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509454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Interpret: (What is going on?)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8034" r="-1803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235481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Decide: Do you like this? Why or why not?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8034" r="-1803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66520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Bell Ringer #24</a:t>
            </a:r>
            <a:r>
              <a:rPr lang="en-US" sz="3500" dirty="0" smtClean="0"/>
              <a:t/>
            </a:r>
            <a:br>
              <a:rPr lang="en-US" sz="3500" dirty="0" smtClean="0"/>
            </a:br>
            <a:r>
              <a:rPr lang="en-US" sz="3500" dirty="0" smtClean="0"/>
              <a:t> Critique this installation: (all 4 steps that we practiced last class)</a:t>
            </a:r>
            <a:endParaRPr lang="en-US" sz="35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7617" r="-17617"/>
          <a:stretch>
            <a:fillRect/>
          </a:stretch>
        </p:blipFill>
        <p:spPr>
          <a:xfrm>
            <a:off x="347785" y="1696061"/>
            <a:ext cx="8639908" cy="4791613"/>
          </a:xfrm>
        </p:spPr>
      </p:pic>
    </p:spTree>
    <p:extLst>
      <p:ext uri="{BB962C8B-B14F-4D97-AF65-F5344CB8AC3E}">
        <p14:creationId xmlns:p14="http://schemas.microsoft.com/office/powerpoint/2010/main" val="399687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820615"/>
            <a:ext cx="7313613" cy="4970585"/>
          </a:xfrm>
        </p:spPr>
        <p:txBody>
          <a:bodyPr>
            <a:normAutofit/>
          </a:bodyPr>
          <a:lstStyle/>
          <a:p>
            <a:pPr marL="0" lvl="0" indent="0" fontAlgn="base">
              <a:buNone/>
            </a:pPr>
            <a:r>
              <a:rPr lang="en-US" sz="3600" dirty="0" smtClean="0"/>
              <a:t>Bell Ringer #25</a:t>
            </a:r>
          </a:p>
          <a:p>
            <a:pPr lvl="0" fontAlgn="base"/>
            <a:r>
              <a:rPr lang="en-US" sz="3600" dirty="0" smtClean="0"/>
              <a:t>Scott </a:t>
            </a:r>
            <a:r>
              <a:rPr lang="en-US" sz="3600" dirty="0"/>
              <a:t>Adams definition of art (cartoonist for Dilbert) “Creativity is allowing yourself to make mistakes.  Art is knowing which ones to keep.”</a:t>
            </a:r>
          </a:p>
          <a:p>
            <a:pPr lvl="1" fontAlgn="base"/>
            <a:r>
              <a:rPr lang="en-US" sz="3600" dirty="0"/>
              <a:t>D</a:t>
            </a:r>
            <a:r>
              <a:rPr lang="en-US" sz="3600" dirty="0" smtClean="0"/>
              <a:t>escribe </a:t>
            </a:r>
            <a:r>
              <a:rPr lang="en-US" sz="3600" dirty="0"/>
              <a:t>when you have experienced something </a:t>
            </a:r>
            <a:r>
              <a:rPr lang="en-US" sz="3600" dirty="0" smtClean="0"/>
              <a:t>similar…</a:t>
            </a:r>
            <a:endParaRPr lang="en-US" sz="36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98460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Bell Ringer #26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386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1231900"/>
          </a:xfrm>
        </p:spPr>
        <p:txBody>
          <a:bodyPr/>
          <a:lstStyle/>
          <a:p>
            <a:r>
              <a:rPr lang="en-US" sz="3000" dirty="0" smtClean="0"/>
              <a:t>Bell Ringer #1</a:t>
            </a:r>
            <a:br>
              <a:rPr lang="en-US" sz="3000" dirty="0" smtClean="0"/>
            </a:br>
            <a:r>
              <a:rPr lang="en-US" dirty="0" smtClean="0"/>
              <a:t>Functional Vs. Nonfunctional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273000"/>
            <a:ext cx="7313613" cy="351819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What do you think it means for something to be functional or nonfunctional? </a:t>
            </a:r>
          </a:p>
          <a:p>
            <a:r>
              <a:rPr lang="en-US" sz="3200" dirty="0" smtClean="0"/>
              <a:t>Defend your answer in complete sentences!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52481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074615"/>
            <a:ext cx="7313613" cy="1398945"/>
          </a:xfrm>
        </p:spPr>
        <p:txBody>
          <a:bodyPr/>
          <a:lstStyle/>
          <a:p>
            <a:r>
              <a:rPr lang="en-US" sz="2800" dirty="0" smtClean="0"/>
              <a:t>Bell Ringer #1</a:t>
            </a:r>
            <a:br>
              <a:rPr lang="en-US" sz="2800" dirty="0" smtClean="0"/>
            </a:br>
            <a:r>
              <a:rPr lang="en-US" dirty="0" smtClean="0"/>
              <a:t>Which would you rather drink out of?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A. 					B.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284" b="7684"/>
          <a:stretch/>
        </p:blipFill>
        <p:spPr>
          <a:xfrm>
            <a:off x="5168012" y="3458723"/>
            <a:ext cx="3060001" cy="2754926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3458723"/>
            <a:ext cx="35052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051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500" dirty="0" smtClean="0"/>
              <a:t>Bell Ringer #</a:t>
            </a:r>
            <a:r>
              <a:rPr lang="en-US" sz="2500" dirty="0"/>
              <a:t>2</a:t>
            </a:r>
            <a:r>
              <a:rPr lang="en-US" sz="2500" dirty="0" smtClean="0"/>
              <a:t/>
            </a:r>
            <a:br>
              <a:rPr lang="en-US" sz="2500" dirty="0" smtClean="0"/>
            </a:br>
            <a:r>
              <a:rPr lang="en-US" sz="2500" dirty="0" smtClean="0"/>
              <a:t>Sketch and write.</a:t>
            </a:r>
            <a:endParaRPr lang="en-US" sz="2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7691" y="1558268"/>
            <a:ext cx="3497385" cy="475070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‘Hefty 2 Ply’ by Jud Nelson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(Answer the question)</a:t>
            </a:r>
          </a:p>
          <a:p>
            <a:pPr marL="0" indent="0">
              <a:buNone/>
            </a:pPr>
            <a:r>
              <a:rPr lang="en-US" dirty="0" smtClean="0"/>
              <a:t>*Do you think this is art? Why or why not?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558268"/>
            <a:ext cx="3970215" cy="4244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625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918308"/>
            <a:ext cx="7313613" cy="4872892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en-US" sz="3600" dirty="0" smtClean="0"/>
              <a:t>Bell Ringer #3</a:t>
            </a:r>
          </a:p>
          <a:p>
            <a:pPr lvl="0"/>
            <a:r>
              <a:rPr lang="en-US" sz="3600" dirty="0" smtClean="0"/>
              <a:t>Write </a:t>
            </a:r>
            <a:r>
              <a:rPr lang="en-US" sz="3600" dirty="0"/>
              <a:t>your own definition of Art.  Include what it is, where you can find it, when it happens, and who makes it.  Be specific.  </a:t>
            </a:r>
            <a:r>
              <a:rPr lang="en-US" sz="3600" dirty="0" smtClean="0"/>
              <a:t>(don’t use phrases like: </a:t>
            </a:r>
            <a:r>
              <a:rPr lang="en-US" sz="3600" dirty="0"/>
              <a:t>anything, everywhere, all the time, </a:t>
            </a:r>
            <a:r>
              <a:rPr lang="en-US" sz="3600" dirty="0" smtClean="0"/>
              <a:t>anyone).</a:t>
            </a:r>
          </a:p>
          <a:p>
            <a:pPr lvl="0"/>
            <a:r>
              <a:rPr lang="en-US" sz="3600" dirty="0" smtClean="0"/>
              <a:t>Be ready to share</a:t>
            </a:r>
            <a:endParaRPr lang="en-US" sz="36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72313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Bell Ringer #4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923" y="2500922"/>
            <a:ext cx="8303845" cy="3946769"/>
          </a:xfrm>
        </p:spPr>
        <p:txBody>
          <a:bodyPr>
            <a:normAutofit/>
          </a:bodyPr>
          <a:lstStyle/>
          <a:p>
            <a:r>
              <a:rPr lang="en-US" sz="4400" dirty="0" smtClean="0"/>
              <a:t>List all 8 Tools and their purpose: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703292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Bell </a:t>
            </a:r>
            <a:r>
              <a:rPr lang="en-US" smtClean="0"/>
              <a:t>Ringer #5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110154"/>
            <a:ext cx="7313613" cy="3681046"/>
          </a:xfrm>
        </p:spPr>
        <p:txBody>
          <a:bodyPr/>
          <a:lstStyle/>
          <a:p>
            <a:r>
              <a:rPr lang="en-US" sz="4000" dirty="0" smtClean="0"/>
              <a:t>What are the 3 types of wedging?</a:t>
            </a:r>
          </a:p>
          <a:p>
            <a:r>
              <a:rPr lang="en-US" sz="4000" dirty="0" smtClean="0"/>
              <a:t>Which type of wedging is best for mixing really wet clay and really dry clay?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634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254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Inkwell.thmx</Template>
  <TotalTime>18787</TotalTime>
  <Words>1158</Words>
  <Application>Microsoft Macintosh PowerPoint</Application>
  <PresentationFormat>On-screen Show (4:3)</PresentationFormat>
  <Paragraphs>146</Paragraphs>
  <Slides>37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Inkwell</vt:lpstr>
      <vt:lpstr>Bell Ringers</vt:lpstr>
      <vt:lpstr>Directions: First 10 minutes</vt:lpstr>
      <vt:lpstr>Directions:</vt:lpstr>
      <vt:lpstr>Bell Ringer #1 Functional Vs. Nonfunctional</vt:lpstr>
      <vt:lpstr>Bell Ringer #1 Which would you rather drink out of?  A.      B.</vt:lpstr>
      <vt:lpstr>Bell Ringer #2 Sketch and write.</vt:lpstr>
      <vt:lpstr>PowerPoint Presentation</vt:lpstr>
      <vt:lpstr>Bell Ringer #4</vt:lpstr>
      <vt:lpstr>Bell Ringer #5</vt:lpstr>
      <vt:lpstr>Bell Ringer #6</vt:lpstr>
      <vt:lpstr>Bell Ringer #7</vt:lpstr>
      <vt:lpstr>Bell Ringer #8 What is an Art Critique</vt:lpstr>
      <vt:lpstr>Bell Ringer #9 Leave space between for drawing and writing</vt:lpstr>
      <vt:lpstr>Bell Ringer #10 Write and draw the examples:</vt:lpstr>
      <vt:lpstr>Bell Ringer #11</vt:lpstr>
      <vt:lpstr>Bell Ringer #12  The FOCAL POINT/AREA OF EMPHASIS</vt:lpstr>
      <vt:lpstr>Bell Ringer #13</vt:lpstr>
      <vt:lpstr>Bell Ringer #14</vt:lpstr>
      <vt:lpstr>Bell Ringer #15</vt:lpstr>
      <vt:lpstr>Bell Ringer #16 Repetition and Variation</vt:lpstr>
      <vt:lpstr>Bell Ringer #17 Pattern</vt:lpstr>
      <vt:lpstr>Bell Ringer #18  Write down the following questions, then wait for further instruction.</vt:lpstr>
      <vt:lpstr>Please take 30 seconds to study this artwork  ‘Guernica’ by Pablo Picasso and then answer the questions from the previous slide.</vt:lpstr>
      <vt:lpstr>Bell Ringer #19 Study the picture </vt:lpstr>
      <vt:lpstr> Corner Vote: What’s the focal point? </vt:lpstr>
      <vt:lpstr>Bell Ringer #20 Sketch the sculpture</vt:lpstr>
      <vt:lpstr>Answer</vt:lpstr>
      <vt:lpstr>Bell Ringer #21 1. Sketch the following artwork:   ‘Spoonbridge and Cherry’ by Claes Oldenburg, and Coosje Van Bruggen </vt:lpstr>
      <vt:lpstr>Which principle would you use to describe this piece?</vt:lpstr>
      <vt:lpstr>Bell Ringer #22</vt:lpstr>
      <vt:lpstr>Bell Ringer #23  1. Describe this work of art:</vt:lpstr>
      <vt:lpstr>2. Analyze this work of art: (practice using the elements and principles)</vt:lpstr>
      <vt:lpstr>3. Interpret: (What is going on?)</vt:lpstr>
      <vt:lpstr>4. Decide: Do you like this? Why or why not? </vt:lpstr>
      <vt:lpstr>Bell Ringer #24  Critique this installation: (all 4 steps that we practiced last class)</vt:lpstr>
      <vt:lpstr>PowerPoint Presentation</vt:lpstr>
      <vt:lpstr>Bell Ringer #26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57</cp:revision>
  <cp:lastPrinted>2015-10-30T14:37:51Z</cp:lastPrinted>
  <dcterms:created xsi:type="dcterms:W3CDTF">2015-08-19T16:29:05Z</dcterms:created>
  <dcterms:modified xsi:type="dcterms:W3CDTF">2015-12-04T01:16:36Z</dcterms:modified>
</cp:coreProperties>
</file>